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0287000" cy="18288000"/>
  <p:notesSz cx="6858000" cy="9144000"/>
  <p:embeddedFontLst>
    <p:embeddedFont>
      <p:font typeface="Calibri" panose="020F0502020204030204" pitchFamily="34" charset="0"/>
      <p:regular r:id="rId6"/>
      <p:bold r:id="rId7"/>
      <p:italic r:id="rId8"/>
      <p:boldItalic r:id="rId9"/>
    </p:embeddedFont>
    <p:embeddedFont>
      <p:font typeface="Poppins Bold" panose="020B0604020202020204" charset="0"/>
      <p:regular r:id="rId10"/>
    </p:embeddedFont>
    <p:embeddedFont>
      <p:font typeface="Poppins"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0" d="100"/>
          <a:sy n="30" d="100"/>
        </p:scale>
        <p:origin x="2779"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3975100"/>
            <a:ext cx="18288000" cy="10287000"/>
          </a:xfrm>
          <a:custGeom>
            <a:avLst/>
            <a:gdLst/>
            <a:ahLst/>
            <a:cxnLst/>
            <a:rect l="l" t="t" r="r" b="b"/>
            <a:pathLst>
              <a:path w="18288000" h="10287000">
                <a:moveTo>
                  <a:pt x="18288000" y="0"/>
                </a:moveTo>
                <a:lnTo>
                  <a:pt x="18288000" y="10287000"/>
                </a:lnTo>
                <a:lnTo>
                  <a:pt x="0" y="10287000"/>
                </a:lnTo>
                <a:lnTo>
                  <a:pt x="0" y="0"/>
                </a:lnTo>
                <a:lnTo>
                  <a:pt x="18288000" y="0"/>
                </a:lnTo>
                <a:close/>
              </a:path>
            </a:pathLst>
          </a:custGeom>
          <a:blipFill>
            <a:blip r:embed="rId2"/>
            <a:stretch>
              <a:fillRect t="-15111" b="-15111"/>
            </a:stretch>
          </a:blipFill>
        </p:spPr>
      </p:sp>
      <p:sp>
        <p:nvSpPr>
          <p:cNvPr id="3" name="Freeform 3"/>
          <p:cNvSpPr/>
          <p:nvPr/>
        </p:nvSpPr>
        <p:spPr>
          <a:xfrm>
            <a:off x="-1" y="0"/>
            <a:ext cx="5701221" cy="2321373"/>
          </a:xfrm>
          <a:custGeom>
            <a:avLst/>
            <a:gdLst/>
            <a:ahLst/>
            <a:cxnLst/>
            <a:rect l="l" t="t" r="r" b="b"/>
            <a:pathLst>
              <a:path w="5668009" h="5668009">
                <a:moveTo>
                  <a:pt x="0" y="0"/>
                </a:moveTo>
                <a:lnTo>
                  <a:pt x="5668009" y="0"/>
                </a:lnTo>
                <a:lnTo>
                  <a:pt x="5668009" y="5668009"/>
                </a:lnTo>
                <a:lnTo>
                  <a:pt x="0" y="5668009"/>
                </a:lnTo>
                <a:lnTo>
                  <a:pt x="0" y="0"/>
                </a:lnTo>
                <a:close/>
              </a:path>
            </a:pathLst>
          </a:custGeom>
          <a:blipFill>
            <a:blip r:embed="rId3">
              <a:alphaModFix amt="58000"/>
              <a:extLst>
                <a:ext uri="{96DAC541-7B7A-43D3-8B79-37D633B846F1}">
                  <asvg:svgBlip xmlns="" xmlns:asvg="http://schemas.microsoft.com/office/drawing/2016/SVG/main" r:embed="rId4"/>
                </a:ext>
              </a:extLst>
            </a:blip>
            <a:stretch>
              <a:fillRect/>
            </a:stretch>
          </a:blipFill>
        </p:spPr>
      </p:sp>
      <p:sp>
        <p:nvSpPr>
          <p:cNvPr id="4" name="Freeform 4"/>
          <p:cNvSpPr/>
          <p:nvPr/>
        </p:nvSpPr>
        <p:spPr>
          <a:xfrm flipH="1">
            <a:off x="2606609" y="0"/>
            <a:ext cx="2570569" cy="2295864"/>
          </a:xfrm>
          <a:custGeom>
            <a:avLst/>
            <a:gdLst/>
            <a:ahLst/>
            <a:cxnLst/>
            <a:rect l="l" t="t" r="r" b="b"/>
            <a:pathLst>
              <a:path w="2570569" h="2570569">
                <a:moveTo>
                  <a:pt x="2570569" y="0"/>
                </a:moveTo>
                <a:lnTo>
                  <a:pt x="0" y="0"/>
                </a:lnTo>
                <a:lnTo>
                  <a:pt x="0" y="2570569"/>
                </a:lnTo>
                <a:lnTo>
                  <a:pt x="2570569" y="2570569"/>
                </a:lnTo>
                <a:lnTo>
                  <a:pt x="2570569"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6747493" y="0"/>
            <a:ext cx="3539507" cy="2426676"/>
          </a:xfrm>
          <a:custGeom>
            <a:avLst/>
            <a:gdLst/>
            <a:ahLst/>
            <a:cxnLst/>
            <a:rect l="l" t="t" r="r" b="b"/>
            <a:pathLst>
              <a:path w="3458418" h="3458418">
                <a:moveTo>
                  <a:pt x="0" y="0"/>
                </a:moveTo>
                <a:lnTo>
                  <a:pt x="3458418" y="0"/>
                </a:lnTo>
                <a:lnTo>
                  <a:pt x="3458418" y="3458418"/>
                </a:lnTo>
                <a:lnTo>
                  <a:pt x="0" y="345841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V="1">
            <a:off x="4661517" y="1703158"/>
            <a:ext cx="2566836" cy="592706"/>
          </a:xfrm>
          <a:custGeom>
            <a:avLst/>
            <a:gdLst/>
            <a:ahLst/>
            <a:cxnLst/>
            <a:rect l="l" t="t" r="r" b="b"/>
            <a:pathLst>
              <a:path w="2566836" h="592706">
                <a:moveTo>
                  <a:pt x="0" y="592706"/>
                </a:moveTo>
                <a:lnTo>
                  <a:pt x="2566836" y="592706"/>
                </a:lnTo>
                <a:lnTo>
                  <a:pt x="2566836" y="0"/>
                </a:lnTo>
                <a:lnTo>
                  <a:pt x="0" y="0"/>
                </a:lnTo>
                <a:lnTo>
                  <a:pt x="0" y="592706"/>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477924" y="95388"/>
            <a:ext cx="6540945" cy="1807679"/>
          </a:xfrm>
          <a:custGeom>
            <a:avLst/>
            <a:gdLst/>
            <a:ahLst/>
            <a:cxnLst/>
            <a:rect l="l" t="t" r="r" b="b"/>
            <a:pathLst>
              <a:path w="6540945" h="1807679">
                <a:moveTo>
                  <a:pt x="0" y="0"/>
                </a:moveTo>
                <a:lnTo>
                  <a:pt x="6540945" y="0"/>
                </a:lnTo>
                <a:lnTo>
                  <a:pt x="6540945" y="1807679"/>
                </a:lnTo>
                <a:lnTo>
                  <a:pt x="0" y="180767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8314144" y="184454"/>
            <a:ext cx="1281191" cy="1281191"/>
          </a:xfrm>
          <a:custGeom>
            <a:avLst/>
            <a:gdLst/>
            <a:ahLst/>
            <a:cxnLst/>
            <a:rect l="l" t="t" r="r" b="b"/>
            <a:pathLst>
              <a:path w="1281191" h="1281191">
                <a:moveTo>
                  <a:pt x="0" y="0"/>
                </a:moveTo>
                <a:lnTo>
                  <a:pt x="1281191" y="0"/>
                </a:lnTo>
                <a:lnTo>
                  <a:pt x="1281191" y="1281191"/>
                </a:lnTo>
                <a:lnTo>
                  <a:pt x="0" y="1281191"/>
                </a:lnTo>
                <a:lnTo>
                  <a:pt x="0" y="0"/>
                </a:lnTo>
                <a:close/>
              </a:path>
            </a:pathLst>
          </a:custGeom>
          <a:blipFill>
            <a:blip r:embed="rId11"/>
            <a:stretch>
              <a:fillRect/>
            </a:stretch>
          </a:blipFill>
        </p:spPr>
      </p:sp>
      <p:sp>
        <p:nvSpPr>
          <p:cNvPr id="9" name="Freeform 9"/>
          <p:cNvSpPr/>
          <p:nvPr/>
        </p:nvSpPr>
        <p:spPr>
          <a:xfrm>
            <a:off x="169512" y="957"/>
            <a:ext cx="1204457" cy="1471999"/>
          </a:xfrm>
          <a:custGeom>
            <a:avLst/>
            <a:gdLst/>
            <a:ahLst/>
            <a:cxnLst/>
            <a:rect l="l" t="t" r="r" b="b"/>
            <a:pathLst>
              <a:path w="1204457" h="1471999">
                <a:moveTo>
                  <a:pt x="0" y="0"/>
                </a:moveTo>
                <a:lnTo>
                  <a:pt x="1204457" y="0"/>
                </a:lnTo>
                <a:lnTo>
                  <a:pt x="1204457" y="1471999"/>
                </a:lnTo>
                <a:lnTo>
                  <a:pt x="0" y="1471999"/>
                </a:lnTo>
                <a:lnTo>
                  <a:pt x="0" y="0"/>
                </a:lnTo>
                <a:close/>
              </a:path>
            </a:pathLst>
          </a:custGeom>
          <a:blipFill>
            <a:blip r:embed="rId12"/>
            <a:stretch>
              <a:fillRect b="-15792"/>
            </a:stretch>
          </a:blipFill>
        </p:spPr>
      </p:sp>
      <p:sp>
        <p:nvSpPr>
          <p:cNvPr id="10" name="Freeform 10"/>
          <p:cNvSpPr/>
          <p:nvPr/>
        </p:nvSpPr>
        <p:spPr>
          <a:xfrm rot="10800000" flipH="1">
            <a:off x="-85660" y="16970541"/>
            <a:ext cx="6600513" cy="1317459"/>
          </a:xfrm>
          <a:custGeom>
            <a:avLst/>
            <a:gdLst/>
            <a:ahLst/>
            <a:cxnLst/>
            <a:rect l="l" t="t" r="r" b="b"/>
            <a:pathLst>
              <a:path w="8334829" h="2303444">
                <a:moveTo>
                  <a:pt x="8334829" y="0"/>
                </a:moveTo>
                <a:lnTo>
                  <a:pt x="0" y="0"/>
                </a:lnTo>
                <a:lnTo>
                  <a:pt x="0" y="2303443"/>
                </a:lnTo>
                <a:lnTo>
                  <a:pt x="8334829" y="2303443"/>
                </a:lnTo>
                <a:lnTo>
                  <a:pt x="8334829" y="0"/>
                </a:lnTo>
                <a:close/>
              </a:path>
            </a:pathLst>
          </a:custGeom>
          <a:blipFill>
            <a:blip r:embed="rId13">
              <a:extLst>
                <a:ext uri="{96DAC541-7B7A-43D3-8B79-37D633B846F1}">
                  <asvg:svgBlip xmlns="" xmlns:asvg="http://schemas.microsoft.com/office/drawing/2016/SVG/main" r:embed="rId14"/>
                </a:ext>
              </a:extLst>
            </a:blip>
            <a:stretch>
              <a:fillRect/>
            </a:stretch>
          </a:blipFill>
        </p:spPr>
      </p:sp>
      <p:grpSp>
        <p:nvGrpSpPr>
          <p:cNvPr id="11" name="Group 11"/>
          <p:cNvGrpSpPr/>
          <p:nvPr/>
        </p:nvGrpSpPr>
        <p:grpSpPr>
          <a:xfrm>
            <a:off x="5250555" y="9144000"/>
            <a:ext cx="2193071" cy="1282555"/>
            <a:chOff x="0" y="0"/>
            <a:chExt cx="577599" cy="337792"/>
          </a:xfrm>
        </p:grpSpPr>
        <p:sp>
          <p:nvSpPr>
            <p:cNvPr id="12" name="Freeform 12"/>
            <p:cNvSpPr/>
            <p:nvPr/>
          </p:nvSpPr>
          <p:spPr>
            <a:xfrm>
              <a:off x="0" y="0"/>
              <a:ext cx="577599" cy="337792"/>
            </a:xfrm>
            <a:custGeom>
              <a:avLst/>
              <a:gdLst/>
              <a:ahLst/>
              <a:cxnLst/>
              <a:rect l="l" t="t" r="r" b="b"/>
              <a:pathLst>
                <a:path w="577599" h="337792">
                  <a:moveTo>
                    <a:pt x="0" y="0"/>
                  </a:moveTo>
                  <a:lnTo>
                    <a:pt x="577599" y="0"/>
                  </a:lnTo>
                  <a:lnTo>
                    <a:pt x="577599" y="337792"/>
                  </a:lnTo>
                  <a:lnTo>
                    <a:pt x="0" y="337792"/>
                  </a:lnTo>
                  <a:close/>
                </a:path>
              </a:pathLst>
            </a:custGeom>
            <a:solidFill>
              <a:srgbClr val="C4E6F8"/>
            </a:solidFill>
          </p:spPr>
        </p:sp>
        <p:sp>
          <p:nvSpPr>
            <p:cNvPr id="13" name="TextBox 13"/>
            <p:cNvSpPr txBox="1"/>
            <p:nvPr/>
          </p:nvSpPr>
          <p:spPr>
            <a:xfrm>
              <a:off x="0" y="-38100"/>
              <a:ext cx="577599" cy="375892"/>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7737911" y="9200485"/>
            <a:ext cx="2229743" cy="1282555"/>
            <a:chOff x="0" y="0"/>
            <a:chExt cx="587257" cy="337792"/>
          </a:xfrm>
        </p:grpSpPr>
        <p:sp>
          <p:nvSpPr>
            <p:cNvPr id="15" name="Freeform 15"/>
            <p:cNvSpPr/>
            <p:nvPr/>
          </p:nvSpPr>
          <p:spPr>
            <a:xfrm>
              <a:off x="0" y="0"/>
              <a:ext cx="587257" cy="337792"/>
            </a:xfrm>
            <a:custGeom>
              <a:avLst/>
              <a:gdLst/>
              <a:ahLst/>
              <a:cxnLst/>
              <a:rect l="l" t="t" r="r" b="b"/>
              <a:pathLst>
                <a:path w="587257" h="337792">
                  <a:moveTo>
                    <a:pt x="0" y="0"/>
                  </a:moveTo>
                  <a:lnTo>
                    <a:pt x="587257" y="0"/>
                  </a:lnTo>
                  <a:lnTo>
                    <a:pt x="587257" y="337792"/>
                  </a:lnTo>
                  <a:lnTo>
                    <a:pt x="0" y="337792"/>
                  </a:lnTo>
                  <a:close/>
                </a:path>
              </a:pathLst>
            </a:custGeom>
            <a:solidFill>
              <a:srgbClr val="C4E6F8"/>
            </a:solidFill>
          </p:spPr>
        </p:sp>
        <p:sp>
          <p:nvSpPr>
            <p:cNvPr id="16" name="TextBox 16"/>
            <p:cNvSpPr txBox="1"/>
            <p:nvPr/>
          </p:nvSpPr>
          <p:spPr>
            <a:xfrm>
              <a:off x="0" y="-38100"/>
              <a:ext cx="587257" cy="375892"/>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983277" y="204218"/>
            <a:ext cx="5806147" cy="631129"/>
          </a:xfrm>
          <a:prstGeom prst="rect">
            <a:avLst/>
          </a:prstGeom>
        </p:spPr>
        <p:txBody>
          <a:bodyPr lIns="0" tIns="0" rIns="0" bIns="0" rtlCol="0" anchor="t">
            <a:spAutoFit/>
          </a:bodyPr>
          <a:lstStyle/>
          <a:p>
            <a:pPr algn="ctr">
              <a:lnSpc>
                <a:spcPts val="2347"/>
              </a:lnSpc>
            </a:pPr>
            <a:r>
              <a:rPr lang="en-US" sz="2347" b="1">
                <a:solidFill>
                  <a:srgbClr val="FFFFFF"/>
                </a:solidFill>
                <a:latin typeface="Poppins Bold"/>
                <a:ea typeface="Poppins Bold"/>
                <a:cs typeface="Poppins Bold"/>
                <a:sym typeface="Poppins Bold"/>
              </a:rPr>
              <a:t>X SEMINÁRIO EM CIÊNCIAS FARMACÊUTICAS</a:t>
            </a:r>
          </a:p>
        </p:txBody>
      </p:sp>
      <p:sp>
        <p:nvSpPr>
          <p:cNvPr id="18" name="TextBox 18"/>
          <p:cNvSpPr txBox="1"/>
          <p:nvPr/>
        </p:nvSpPr>
        <p:spPr>
          <a:xfrm>
            <a:off x="1667189" y="910161"/>
            <a:ext cx="6351680" cy="256128"/>
          </a:xfrm>
          <a:prstGeom prst="rect">
            <a:avLst/>
          </a:prstGeom>
        </p:spPr>
        <p:txBody>
          <a:bodyPr lIns="0" tIns="0" rIns="0" bIns="0" rtlCol="0" anchor="t">
            <a:spAutoFit/>
          </a:bodyPr>
          <a:lstStyle/>
          <a:p>
            <a:pPr algn="ctr">
              <a:lnSpc>
                <a:spcPts val="1833"/>
              </a:lnSpc>
            </a:pPr>
            <a:r>
              <a:rPr lang="en-US" sz="1833" b="1">
                <a:solidFill>
                  <a:srgbClr val="90CFF1"/>
                </a:solidFill>
                <a:latin typeface="Poppins Bold"/>
                <a:ea typeface="Poppins Bold"/>
                <a:cs typeface="Poppins Bold"/>
                <a:sym typeface="Poppins Bold"/>
              </a:rPr>
              <a:t>VII PHARMACEUTICAL SCIENCES MEETING</a:t>
            </a:r>
          </a:p>
        </p:txBody>
      </p:sp>
      <p:sp>
        <p:nvSpPr>
          <p:cNvPr id="19" name="TextBox 19"/>
          <p:cNvSpPr txBox="1"/>
          <p:nvPr/>
        </p:nvSpPr>
        <p:spPr>
          <a:xfrm>
            <a:off x="1057275" y="1298742"/>
            <a:ext cx="7406938" cy="174214"/>
          </a:xfrm>
          <a:prstGeom prst="rect">
            <a:avLst/>
          </a:prstGeom>
        </p:spPr>
        <p:txBody>
          <a:bodyPr lIns="0" tIns="0" rIns="0" bIns="0" rtlCol="0" anchor="t">
            <a:spAutoFit/>
          </a:bodyPr>
          <a:lstStyle/>
          <a:p>
            <a:pPr algn="ctr">
              <a:lnSpc>
                <a:spcPts val="1233"/>
              </a:lnSpc>
            </a:pPr>
            <a:r>
              <a:rPr lang="en-US" sz="1233">
                <a:solidFill>
                  <a:srgbClr val="FFFFFF"/>
                </a:solidFill>
                <a:latin typeface="Poppins"/>
                <a:ea typeface="Poppins"/>
                <a:cs typeface="Poppins"/>
                <a:sym typeface="Poppins"/>
              </a:rPr>
              <a:t>VILA VELHA, ES - 22 E 23 DE OUTUBRO DE 2025</a:t>
            </a:r>
          </a:p>
        </p:txBody>
      </p:sp>
      <p:sp>
        <p:nvSpPr>
          <p:cNvPr id="20" name="TextBox 20"/>
          <p:cNvSpPr txBox="1"/>
          <p:nvPr/>
        </p:nvSpPr>
        <p:spPr>
          <a:xfrm>
            <a:off x="1955626" y="2472750"/>
            <a:ext cx="6358518" cy="1101948"/>
          </a:xfrm>
          <a:prstGeom prst="rect">
            <a:avLst/>
          </a:prstGeom>
        </p:spPr>
        <p:txBody>
          <a:bodyPr lIns="0" tIns="0" rIns="0" bIns="0" rtlCol="0" anchor="t">
            <a:spAutoFit/>
          </a:bodyPr>
          <a:lstStyle/>
          <a:p>
            <a:pPr algn="ctr">
              <a:lnSpc>
                <a:spcPts val="2133"/>
              </a:lnSpc>
            </a:pPr>
            <a:r>
              <a:rPr lang="en-US" sz="2133" b="1" dirty="0">
                <a:solidFill>
                  <a:srgbClr val="000000"/>
                </a:solidFill>
                <a:latin typeface="Arial" panose="020B0604020202020204" pitchFamily="34" charset="0"/>
                <a:ea typeface="Poppins Bold"/>
                <a:cs typeface="Arial" panose="020B0604020202020204" pitchFamily="34" charset="0"/>
                <a:sym typeface="Poppins Bold"/>
              </a:rPr>
              <a:t>TÍTULO DO TRABALHO</a:t>
            </a:r>
          </a:p>
          <a:p>
            <a:pPr algn="ctr">
              <a:lnSpc>
                <a:spcPts val="2133"/>
              </a:lnSpc>
            </a:pPr>
            <a:endParaRPr lang="en-US" sz="2133" b="1" dirty="0">
              <a:solidFill>
                <a:srgbClr val="000000"/>
              </a:solidFill>
              <a:latin typeface="Arial" panose="020B0604020202020204" pitchFamily="34" charset="0"/>
              <a:ea typeface="Poppins Bold"/>
              <a:cs typeface="Arial" panose="020B0604020202020204" pitchFamily="34" charset="0"/>
              <a:sym typeface="Poppins Bold"/>
            </a:endParaRPr>
          </a:p>
          <a:p>
            <a:pPr algn="ctr">
              <a:lnSpc>
                <a:spcPts val="2133"/>
              </a:lnSpc>
            </a:pPr>
            <a:r>
              <a:rPr lang="en-US" sz="2133" b="1" dirty="0" smtClean="0">
                <a:solidFill>
                  <a:srgbClr val="000000"/>
                </a:solidFill>
                <a:latin typeface="Arial" panose="020B0604020202020204" pitchFamily="34" charset="0"/>
                <a:ea typeface="Poppins Bold"/>
                <a:cs typeface="Arial" panose="020B0604020202020204" pitchFamily="34" charset="0"/>
                <a:sym typeface="Poppins Bold"/>
              </a:rPr>
              <a:t>Autor1</a:t>
            </a:r>
            <a:r>
              <a:rPr lang="en-US" sz="2133" b="1" dirty="0">
                <a:solidFill>
                  <a:srgbClr val="000000"/>
                </a:solidFill>
                <a:latin typeface="Arial" panose="020B0604020202020204" pitchFamily="34" charset="0"/>
                <a:ea typeface="Poppins Bold"/>
                <a:cs typeface="Arial" panose="020B0604020202020204" pitchFamily="34" charset="0"/>
                <a:sym typeface="Poppins Bold"/>
              </a:rPr>
              <a:t>; </a:t>
            </a:r>
            <a:r>
              <a:rPr lang="en-US" sz="2133" b="1" dirty="0" smtClean="0">
                <a:solidFill>
                  <a:srgbClr val="000000"/>
                </a:solidFill>
                <a:latin typeface="Arial" panose="020B0604020202020204" pitchFamily="34" charset="0"/>
                <a:ea typeface="Poppins Bold"/>
                <a:cs typeface="Arial" panose="020B0604020202020204" pitchFamily="34" charset="0"/>
                <a:sym typeface="Poppins Bold"/>
              </a:rPr>
              <a:t>Autor2</a:t>
            </a:r>
            <a:r>
              <a:rPr lang="en-US" sz="2133" b="1" dirty="0">
                <a:solidFill>
                  <a:srgbClr val="000000"/>
                </a:solidFill>
                <a:latin typeface="Arial" panose="020B0604020202020204" pitchFamily="34" charset="0"/>
                <a:ea typeface="Poppins Bold"/>
                <a:cs typeface="Arial" panose="020B0604020202020204" pitchFamily="34" charset="0"/>
                <a:sym typeface="Poppins Bold"/>
              </a:rPr>
              <a:t>; </a:t>
            </a:r>
            <a:r>
              <a:rPr lang="en-US" sz="2133" b="1" dirty="0" smtClean="0">
                <a:solidFill>
                  <a:srgbClr val="000000"/>
                </a:solidFill>
                <a:latin typeface="Arial" panose="020B0604020202020204" pitchFamily="34" charset="0"/>
                <a:ea typeface="Poppins Bold"/>
                <a:cs typeface="Arial" panose="020B0604020202020204" pitchFamily="34" charset="0"/>
                <a:sym typeface="Poppins Bold"/>
              </a:rPr>
              <a:t>Autor3; Autor4</a:t>
            </a:r>
            <a:endParaRPr lang="en-US" sz="2133" b="1" dirty="0">
              <a:solidFill>
                <a:srgbClr val="000000"/>
              </a:solidFill>
              <a:latin typeface="Arial" panose="020B0604020202020204" pitchFamily="34" charset="0"/>
              <a:ea typeface="Poppins Bold"/>
              <a:cs typeface="Arial" panose="020B0604020202020204" pitchFamily="34" charset="0"/>
              <a:sym typeface="Poppins Bold"/>
            </a:endParaRPr>
          </a:p>
          <a:p>
            <a:pPr algn="ctr">
              <a:lnSpc>
                <a:spcPts val="2133"/>
              </a:lnSpc>
            </a:pPr>
            <a:endParaRPr lang="en-US" sz="2133" b="1" dirty="0">
              <a:solidFill>
                <a:srgbClr val="000000"/>
              </a:solidFill>
              <a:latin typeface="Arial" panose="020B0604020202020204" pitchFamily="34" charset="0"/>
              <a:ea typeface="Poppins Bold"/>
              <a:cs typeface="Arial" panose="020B0604020202020204" pitchFamily="34" charset="0"/>
              <a:sym typeface="Poppins Bold"/>
            </a:endParaRPr>
          </a:p>
        </p:txBody>
      </p:sp>
      <p:sp>
        <p:nvSpPr>
          <p:cNvPr id="21" name="TextBox 21"/>
          <p:cNvSpPr txBox="1"/>
          <p:nvPr/>
        </p:nvSpPr>
        <p:spPr>
          <a:xfrm>
            <a:off x="467162" y="4069998"/>
            <a:ext cx="2400054" cy="333425"/>
          </a:xfrm>
          <a:prstGeom prst="rect">
            <a:avLst/>
          </a:prstGeom>
        </p:spPr>
        <p:txBody>
          <a:bodyPr lIns="0" tIns="0" rIns="0" bIns="0" rtlCol="0" anchor="t">
            <a:spAutoFit/>
          </a:bodyPr>
          <a:lstStyle/>
          <a:p>
            <a:pPr algn="ctr">
              <a:lnSpc>
                <a:spcPts val="2592"/>
              </a:lnSpc>
            </a:pPr>
            <a:r>
              <a:rPr lang="en-US" sz="2592" b="1" dirty="0">
                <a:solidFill>
                  <a:srgbClr val="000000"/>
                </a:solidFill>
                <a:latin typeface="Arial" panose="020B0604020202020204" pitchFamily="34" charset="0"/>
                <a:ea typeface="Poppins Bold"/>
                <a:cs typeface="Arial" panose="020B0604020202020204" pitchFamily="34" charset="0"/>
                <a:sym typeface="Poppins Bold"/>
              </a:rPr>
              <a:t>INTRODUÇÂO</a:t>
            </a:r>
          </a:p>
        </p:txBody>
      </p:sp>
      <p:sp>
        <p:nvSpPr>
          <p:cNvPr id="22" name="TextBox 22"/>
          <p:cNvSpPr txBox="1"/>
          <p:nvPr/>
        </p:nvSpPr>
        <p:spPr>
          <a:xfrm>
            <a:off x="169512" y="9382208"/>
            <a:ext cx="3864565" cy="351793"/>
          </a:xfrm>
          <a:prstGeom prst="rect">
            <a:avLst/>
          </a:prstGeom>
        </p:spPr>
        <p:txBody>
          <a:bodyPr lIns="0" tIns="0" rIns="0" bIns="0" rtlCol="0" anchor="t">
            <a:spAutoFit/>
          </a:bodyPr>
          <a:lstStyle/>
          <a:p>
            <a:pPr algn="ctr">
              <a:lnSpc>
                <a:spcPts val="2592"/>
              </a:lnSpc>
            </a:pPr>
            <a:r>
              <a:rPr lang="en-US" sz="2592" b="1" dirty="0">
                <a:solidFill>
                  <a:srgbClr val="000000"/>
                </a:solidFill>
                <a:latin typeface="Poppins Bold"/>
                <a:ea typeface="Poppins Bold"/>
                <a:cs typeface="Poppins Bold"/>
                <a:sym typeface="Poppins Bold"/>
              </a:rPr>
              <a:t>MATERIAIS E </a:t>
            </a:r>
            <a:r>
              <a:rPr lang="en-US" sz="2592" b="1" dirty="0">
                <a:solidFill>
                  <a:srgbClr val="000000"/>
                </a:solidFill>
                <a:latin typeface="Arial" panose="020B0604020202020204" pitchFamily="34" charset="0"/>
                <a:ea typeface="Poppins Bold"/>
                <a:cs typeface="Arial" panose="020B0604020202020204" pitchFamily="34" charset="0"/>
                <a:sym typeface="Poppins Bold"/>
              </a:rPr>
              <a:t>MÉTODOS</a:t>
            </a:r>
          </a:p>
        </p:txBody>
      </p:sp>
      <p:sp>
        <p:nvSpPr>
          <p:cNvPr id="23" name="TextBox 23"/>
          <p:cNvSpPr txBox="1"/>
          <p:nvPr/>
        </p:nvSpPr>
        <p:spPr>
          <a:xfrm>
            <a:off x="5383788" y="4069998"/>
            <a:ext cx="4421721" cy="333425"/>
          </a:xfrm>
          <a:prstGeom prst="rect">
            <a:avLst/>
          </a:prstGeom>
        </p:spPr>
        <p:txBody>
          <a:bodyPr lIns="0" tIns="0" rIns="0" bIns="0" rtlCol="0" anchor="t">
            <a:spAutoFit/>
          </a:bodyPr>
          <a:lstStyle/>
          <a:p>
            <a:pPr algn="ctr">
              <a:lnSpc>
                <a:spcPts val="2592"/>
              </a:lnSpc>
            </a:pPr>
            <a:r>
              <a:rPr lang="en-US" sz="2592" b="1" dirty="0">
                <a:solidFill>
                  <a:srgbClr val="000000"/>
                </a:solidFill>
                <a:latin typeface="Arial" panose="020B0604020202020204" pitchFamily="34" charset="0"/>
                <a:ea typeface="Poppins Bold"/>
                <a:cs typeface="Arial" panose="020B0604020202020204" pitchFamily="34" charset="0"/>
                <a:sym typeface="Poppins Bold"/>
              </a:rPr>
              <a:t>RESULTADO E DISCUSSÃO</a:t>
            </a:r>
          </a:p>
        </p:txBody>
      </p:sp>
      <p:sp>
        <p:nvSpPr>
          <p:cNvPr id="24" name="TextBox 24"/>
          <p:cNvSpPr txBox="1"/>
          <p:nvPr/>
        </p:nvSpPr>
        <p:spPr>
          <a:xfrm>
            <a:off x="5337857" y="12006273"/>
            <a:ext cx="2400054" cy="333425"/>
          </a:xfrm>
          <a:prstGeom prst="rect">
            <a:avLst/>
          </a:prstGeom>
        </p:spPr>
        <p:txBody>
          <a:bodyPr lIns="0" tIns="0" rIns="0" bIns="0" rtlCol="0" anchor="t">
            <a:spAutoFit/>
          </a:bodyPr>
          <a:lstStyle/>
          <a:p>
            <a:pPr algn="ctr">
              <a:lnSpc>
                <a:spcPts val="2592"/>
              </a:lnSpc>
            </a:pPr>
            <a:r>
              <a:rPr lang="en-US" sz="2592" b="1" dirty="0">
                <a:solidFill>
                  <a:srgbClr val="000000"/>
                </a:solidFill>
                <a:latin typeface="Arial" panose="020B0604020202020204" pitchFamily="34" charset="0"/>
                <a:ea typeface="Poppins Bold"/>
                <a:cs typeface="Arial" panose="020B0604020202020204" pitchFamily="34" charset="0"/>
                <a:sym typeface="Poppins Bold"/>
              </a:rPr>
              <a:t>CONCLUSÃO</a:t>
            </a:r>
          </a:p>
        </p:txBody>
      </p:sp>
      <p:sp>
        <p:nvSpPr>
          <p:cNvPr id="25" name="TextBox 25"/>
          <p:cNvSpPr txBox="1"/>
          <p:nvPr/>
        </p:nvSpPr>
        <p:spPr>
          <a:xfrm>
            <a:off x="278104" y="4907566"/>
            <a:ext cx="4257478" cy="3894267"/>
          </a:xfrm>
          <a:prstGeom prst="rect">
            <a:avLst/>
          </a:prstGeom>
        </p:spPr>
        <p:txBody>
          <a:bodyPr lIns="0" tIns="0" rIns="0" bIns="0" rtlCol="0" anchor="t">
            <a:spAutoFit/>
          </a:bodyPr>
          <a:lstStyle/>
          <a:p>
            <a:pPr algn="just">
              <a:lnSpc>
                <a:spcPts val="2192"/>
              </a:lnSpc>
            </a:pPr>
            <a:r>
              <a:rPr lang="en-US" sz="2192" b="1">
                <a:solidFill>
                  <a:srgbClr val="000000"/>
                </a:solidFill>
                <a:latin typeface="Poppins Bold"/>
                <a:ea typeface="Poppins Bold"/>
                <a:cs typeface="Poppins Bold"/>
                <a:sym typeface="Poppins Bold"/>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algn="ctr">
              <a:lnSpc>
                <a:spcPts val="2192"/>
              </a:lnSpc>
            </a:pPr>
            <a:endParaRPr lang="en-US" sz="2192" b="1">
              <a:solidFill>
                <a:srgbClr val="000000"/>
              </a:solidFill>
              <a:latin typeface="Poppins Bold"/>
              <a:ea typeface="Poppins Bold"/>
              <a:cs typeface="Poppins Bold"/>
              <a:sym typeface="Poppins Bold"/>
            </a:endParaRPr>
          </a:p>
        </p:txBody>
      </p:sp>
      <p:sp>
        <p:nvSpPr>
          <p:cNvPr id="26" name="TextBox 26"/>
          <p:cNvSpPr txBox="1"/>
          <p:nvPr/>
        </p:nvSpPr>
        <p:spPr>
          <a:xfrm>
            <a:off x="5330268" y="10518703"/>
            <a:ext cx="2329394" cy="348204"/>
          </a:xfrm>
          <a:prstGeom prst="rect">
            <a:avLst/>
          </a:prstGeom>
        </p:spPr>
        <p:txBody>
          <a:bodyPr lIns="0" tIns="0" rIns="0" bIns="0" rtlCol="0" anchor="t">
            <a:spAutoFit/>
          </a:bodyPr>
          <a:lstStyle/>
          <a:p>
            <a:pPr algn="l">
              <a:lnSpc>
                <a:spcPts val="1333"/>
              </a:lnSpc>
            </a:pPr>
            <a:r>
              <a:rPr lang="en-US" sz="1333">
                <a:solidFill>
                  <a:srgbClr val="000000"/>
                </a:solidFill>
                <a:latin typeface="Poppins"/>
                <a:ea typeface="Poppins"/>
                <a:cs typeface="Poppins"/>
                <a:sym typeface="Poppins"/>
              </a:rPr>
              <a:t>FIGURA 1. LEGENDA DA FIGURA</a:t>
            </a:r>
          </a:p>
        </p:txBody>
      </p:sp>
      <p:sp>
        <p:nvSpPr>
          <p:cNvPr id="27" name="TextBox 27"/>
          <p:cNvSpPr txBox="1"/>
          <p:nvPr/>
        </p:nvSpPr>
        <p:spPr>
          <a:xfrm>
            <a:off x="7789424" y="10518703"/>
            <a:ext cx="2329394" cy="348204"/>
          </a:xfrm>
          <a:prstGeom prst="rect">
            <a:avLst/>
          </a:prstGeom>
        </p:spPr>
        <p:txBody>
          <a:bodyPr lIns="0" tIns="0" rIns="0" bIns="0" rtlCol="0" anchor="t">
            <a:spAutoFit/>
          </a:bodyPr>
          <a:lstStyle/>
          <a:p>
            <a:pPr algn="l">
              <a:lnSpc>
                <a:spcPts val="1333"/>
              </a:lnSpc>
            </a:pPr>
            <a:r>
              <a:rPr lang="en-US" sz="1333">
                <a:solidFill>
                  <a:srgbClr val="000000"/>
                </a:solidFill>
                <a:latin typeface="Poppins"/>
                <a:ea typeface="Poppins"/>
                <a:cs typeface="Poppins"/>
                <a:sym typeface="Poppins"/>
              </a:rPr>
              <a:t>FIGURA 2. LEGENDA DA FIGURA</a:t>
            </a:r>
          </a:p>
        </p:txBody>
      </p:sp>
      <p:sp>
        <p:nvSpPr>
          <p:cNvPr id="28" name="TextBox 28"/>
          <p:cNvSpPr txBox="1"/>
          <p:nvPr/>
        </p:nvSpPr>
        <p:spPr>
          <a:xfrm>
            <a:off x="5539309" y="15299833"/>
            <a:ext cx="2400054" cy="333425"/>
          </a:xfrm>
          <a:prstGeom prst="rect">
            <a:avLst/>
          </a:prstGeom>
        </p:spPr>
        <p:txBody>
          <a:bodyPr lIns="0" tIns="0" rIns="0" bIns="0" rtlCol="0" anchor="t">
            <a:spAutoFit/>
          </a:bodyPr>
          <a:lstStyle/>
          <a:p>
            <a:pPr algn="ctr">
              <a:lnSpc>
                <a:spcPts val="2592"/>
              </a:lnSpc>
            </a:pPr>
            <a:r>
              <a:rPr lang="en-US" sz="2592" b="1" dirty="0">
                <a:solidFill>
                  <a:srgbClr val="000000"/>
                </a:solidFill>
                <a:latin typeface="Arial" panose="020B0604020202020204" pitchFamily="34" charset="0"/>
                <a:ea typeface="Poppins Bold"/>
                <a:cs typeface="Arial" panose="020B0604020202020204" pitchFamily="34" charset="0"/>
                <a:sym typeface="Poppins Bold"/>
              </a:rPr>
              <a:t>REFERÊNCIAS</a:t>
            </a:r>
          </a:p>
        </p:txBody>
      </p:sp>
      <p:sp>
        <p:nvSpPr>
          <p:cNvPr id="29" name="TextBox 29"/>
          <p:cNvSpPr txBox="1"/>
          <p:nvPr/>
        </p:nvSpPr>
        <p:spPr>
          <a:xfrm>
            <a:off x="5603560" y="16137401"/>
            <a:ext cx="2271552" cy="282129"/>
          </a:xfrm>
          <a:prstGeom prst="rect">
            <a:avLst/>
          </a:prstGeom>
        </p:spPr>
        <p:txBody>
          <a:bodyPr lIns="0" tIns="0" rIns="0" bIns="0" rtlCol="0" anchor="t">
            <a:spAutoFit/>
          </a:bodyPr>
          <a:lstStyle/>
          <a:p>
            <a:pPr algn="ctr">
              <a:lnSpc>
                <a:spcPts val="2192"/>
              </a:lnSpc>
            </a:pPr>
            <a:r>
              <a:rPr lang="en-US" sz="2192" b="1" dirty="0">
                <a:solidFill>
                  <a:srgbClr val="000000"/>
                </a:solidFill>
                <a:latin typeface="Arial" panose="020B0604020202020204" pitchFamily="34" charset="0"/>
                <a:ea typeface="Poppins Bold"/>
                <a:cs typeface="Arial" panose="020B0604020202020204" pitchFamily="34" charset="0"/>
                <a:sym typeface="Poppins Bold"/>
              </a:rPr>
              <a:t>NORMAS</a:t>
            </a:r>
            <a:r>
              <a:rPr lang="en-US" sz="2192" b="1" dirty="0">
                <a:solidFill>
                  <a:srgbClr val="000000"/>
                </a:solidFill>
                <a:latin typeface="Poppins Bold"/>
                <a:ea typeface="Poppins Bold"/>
                <a:cs typeface="Poppins Bold"/>
                <a:sym typeface="Poppins Bold"/>
              </a:rPr>
              <a:t> ABNT </a:t>
            </a:r>
          </a:p>
        </p:txBody>
      </p:sp>
      <p:sp>
        <p:nvSpPr>
          <p:cNvPr id="30" name="TextBox 30"/>
          <p:cNvSpPr txBox="1"/>
          <p:nvPr/>
        </p:nvSpPr>
        <p:spPr>
          <a:xfrm>
            <a:off x="757314" y="17553979"/>
            <a:ext cx="5085884" cy="421640"/>
          </a:xfrm>
          <a:prstGeom prst="rect">
            <a:avLst/>
          </a:prstGeom>
        </p:spPr>
        <p:txBody>
          <a:bodyPr lIns="0" tIns="0" rIns="0" bIns="0" rtlCol="0" anchor="t">
            <a:spAutoFit/>
          </a:bodyPr>
          <a:lstStyle/>
          <a:p>
            <a:pPr algn="ctr">
              <a:lnSpc>
                <a:spcPts val="1599"/>
              </a:lnSpc>
            </a:pPr>
            <a:r>
              <a:rPr lang="en-US" sz="1599" dirty="0">
                <a:solidFill>
                  <a:srgbClr val="000000"/>
                </a:solidFill>
                <a:latin typeface="Poppins"/>
                <a:ea typeface="Poppins"/>
                <a:cs typeface="Poppins"/>
                <a:sym typeface="Poppins"/>
              </a:rPr>
              <a:t>1 TITULAÇÃO ACADÊMICA, INSTITUIÇÃO E CAMPUS</a:t>
            </a:r>
          </a:p>
          <a:p>
            <a:pPr algn="ctr">
              <a:lnSpc>
                <a:spcPts val="1599"/>
              </a:lnSpc>
            </a:pPr>
            <a:r>
              <a:rPr lang="en-US" sz="1599" dirty="0">
                <a:solidFill>
                  <a:srgbClr val="000000"/>
                </a:solidFill>
                <a:latin typeface="Poppins"/>
                <a:ea typeface="Poppins"/>
                <a:cs typeface="Poppins"/>
                <a:sym typeface="Poppins"/>
              </a:rPr>
              <a:t>2 TITULAÇÃO ACADÊMICA, INSTITUIÇÃO E CAMPUS</a:t>
            </a:r>
          </a:p>
        </p:txBody>
      </p:sp>
      <p:sp>
        <p:nvSpPr>
          <p:cNvPr id="31" name="TextBox 31"/>
          <p:cNvSpPr txBox="1"/>
          <p:nvPr/>
        </p:nvSpPr>
        <p:spPr>
          <a:xfrm>
            <a:off x="327144" y="15299833"/>
            <a:ext cx="3564751" cy="333425"/>
          </a:xfrm>
          <a:prstGeom prst="rect">
            <a:avLst/>
          </a:prstGeom>
        </p:spPr>
        <p:txBody>
          <a:bodyPr lIns="0" tIns="0" rIns="0" bIns="0" rtlCol="0" anchor="t">
            <a:spAutoFit/>
          </a:bodyPr>
          <a:lstStyle/>
          <a:p>
            <a:pPr algn="ctr">
              <a:lnSpc>
                <a:spcPts val="2592"/>
              </a:lnSpc>
            </a:pPr>
            <a:r>
              <a:rPr lang="en-US" sz="2592" b="1" dirty="0">
                <a:solidFill>
                  <a:srgbClr val="000000"/>
                </a:solidFill>
                <a:latin typeface="Arial" panose="020B0604020202020204" pitchFamily="34" charset="0"/>
                <a:ea typeface="Poppins Bold"/>
                <a:cs typeface="Arial" panose="020B0604020202020204" pitchFamily="34" charset="0"/>
                <a:sym typeface="Poppins Bold"/>
              </a:rPr>
              <a:t>AGRADECIMENTOS</a:t>
            </a:r>
          </a:p>
        </p:txBody>
      </p:sp>
      <p:sp>
        <p:nvSpPr>
          <p:cNvPr id="32" name="TextBox 32"/>
          <p:cNvSpPr txBox="1"/>
          <p:nvPr/>
        </p:nvSpPr>
        <p:spPr>
          <a:xfrm>
            <a:off x="5219527" y="12843841"/>
            <a:ext cx="4448199" cy="2236917"/>
          </a:xfrm>
          <a:prstGeom prst="rect">
            <a:avLst/>
          </a:prstGeom>
        </p:spPr>
        <p:txBody>
          <a:bodyPr lIns="0" tIns="0" rIns="0" bIns="0" rtlCol="0" anchor="t">
            <a:spAutoFit/>
          </a:bodyPr>
          <a:lstStyle/>
          <a:p>
            <a:pPr algn="just">
              <a:lnSpc>
                <a:spcPts val="2192"/>
              </a:lnSpc>
            </a:pPr>
            <a:r>
              <a:rPr lang="en-US" sz="2192" b="1">
                <a:solidFill>
                  <a:srgbClr val="000000"/>
                </a:solidFill>
                <a:latin typeface="Poppins Bold"/>
                <a:ea typeface="Poppins Bold"/>
                <a:cs typeface="Poppins Bold"/>
                <a:sym typeface="Poppins Bold"/>
              </a:rPr>
              <a:t>TEXTO TEXTO TEXTO TEXTO TEXTO TEXTO TEXTO TEXTO TEXTO TEXTO TEXTO TEXTO TEXTO TEXTO TEXTO TEXTO TEXTO TEXTO TEXTO TEXTO TEXTO TEXTO TEXTO TEXTO TEXTO TEXTO TEXTO TEXTO </a:t>
            </a:r>
          </a:p>
          <a:p>
            <a:pPr algn="ctr">
              <a:lnSpc>
                <a:spcPts val="2192"/>
              </a:lnSpc>
            </a:pPr>
            <a:endParaRPr lang="en-US" sz="2192" b="1">
              <a:solidFill>
                <a:srgbClr val="000000"/>
              </a:solidFill>
              <a:latin typeface="Poppins Bold"/>
              <a:ea typeface="Poppins Bold"/>
              <a:cs typeface="Poppins Bold"/>
              <a:sym typeface="Poppins Bold"/>
            </a:endParaRPr>
          </a:p>
        </p:txBody>
      </p:sp>
      <p:sp>
        <p:nvSpPr>
          <p:cNvPr id="33" name="TextBox 33"/>
          <p:cNvSpPr txBox="1"/>
          <p:nvPr/>
        </p:nvSpPr>
        <p:spPr>
          <a:xfrm>
            <a:off x="295447" y="10219776"/>
            <a:ext cx="4366070" cy="4170492"/>
          </a:xfrm>
          <a:prstGeom prst="rect">
            <a:avLst/>
          </a:prstGeom>
        </p:spPr>
        <p:txBody>
          <a:bodyPr lIns="0" tIns="0" rIns="0" bIns="0" rtlCol="0" anchor="t">
            <a:spAutoFit/>
          </a:bodyPr>
          <a:lstStyle/>
          <a:p>
            <a:pPr algn="just">
              <a:lnSpc>
                <a:spcPts val="2192"/>
              </a:lnSpc>
            </a:pPr>
            <a:r>
              <a:rPr lang="en-US" sz="2192" b="1">
                <a:solidFill>
                  <a:srgbClr val="000000"/>
                </a:solidFill>
                <a:latin typeface="Poppins Bold"/>
                <a:ea typeface="Poppins Bold"/>
                <a:cs typeface="Poppins Bold"/>
                <a:sym typeface="Poppins Bold"/>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algn="ctr">
              <a:lnSpc>
                <a:spcPts val="2192"/>
              </a:lnSpc>
            </a:pPr>
            <a:endParaRPr lang="en-US" sz="2192" b="1">
              <a:solidFill>
                <a:srgbClr val="000000"/>
              </a:solidFill>
              <a:latin typeface="Poppins Bold"/>
              <a:ea typeface="Poppins Bold"/>
              <a:cs typeface="Poppins Bold"/>
              <a:sym typeface="Poppins Bold"/>
            </a:endParaRPr>
          </a:p>
        </p:txBody>
      </p:sp>
      <p:sp>
        <p:nvSpPr>
          <p:cNvPr id="34" name="TextBox 34"/>
          <p:cNvSpPr txBox="1"/>
          <p:nvPr/>
        </p:nvSpPr>
        <p:spPr>
          <a:xfrm>
            <a:off x="5337857" y="4907566"/>
            <a:ext cx="4257478" cy="3894267"/>
          </a:xfrm>
          <a:prstGeom prst="rect">
            <a:avLst/>
          </a:prstGeom>
        </p:spPr>
        <p:txBody>
          <a:bodyPr lIns="0" tIns="0" rIns="0" bIns="0" rtlCol="0" anchor="t">
            <a:spAutoFit/>
          </a:bodyPr>
          <a:lstStyle/>
          <a:p>
            <a:pPr algn="just">
              <a:lnSpc>
                <a:spcPts val="2192"/>
              </a:lnSpc>
            </a:pPr>
            <a:r>
              <a:rPr lang="en-US" sz="2192" b="1">
                <a:solidFill>
                  <a:srgbClr val="000000"/>
                </a:solidFill>
                <a:latin typeface="Poppins Bold"/>
                <a:ea typeface="Poppins Bold"/>
                <a:cs typeface="Poppins Bold"/>
                <a:sym typeface="Poppins Bold"/>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algn="ctr">
              <a:lnSpc>
                <a:spcPts val="2192"/>
              </a:lnSpc>
            </a:pPr>
            <a:endParaRPr lang="en-US" sz="2192" b="1">
              <a:solidFill>
                <a:srgbClr val="000000"/>
              </a:solidFill>
              <a:latin typeface="Poppins Bold"/>
              <a:ea typeface="Poppins Bold"/>
              <a:cs typeface="Poppins Bold"/>
              <a:sym typeface="Poppi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0" y="0"/>
            <a:ext cx="10274300" cy="13388280"/>
          </a:xfrm>
          <a:prstGeom prst="rect">
            <a:avLst/>
          </a:prstGeom>
        </p:spPr>
        <p:txBody>
          <a:bodyPr wrap="square">
            <a:spAutoFit/>
          </a:bodyPr>
          <a:lstStyle/>
          <a:p>
            <a:pPr algn="just">
              <a:lnSpc>
                <a:spcPct val="150000"/>
              </a:lnSpc>
            </a:pPr>
            <a:r>
              <a:rPr lang="pt-BR" sz="3600" b="1" dirty="0">
                <a:latin typeface="Arial" panose="020B0604020202020204" pitchFamily="34" charset="0"/>
                <a:cs typeface="Arial" panose="020B0604020202020204" pitchFamily="34" charset="0"/>
              </a:rPr>
              <a:t>Normas de Escrita e </a:t>
            </a:r>
            <a:r>
              <a:rPr lang="pt-BR" sz="3600" b="1" dirty="0" smtClean="0">
                <a:latin typeface="Arial" panose="020B0604020202020204" pitchFamily="34" charset="0"/>
                <a:cs typeface="Arial" panose="020B0604020202020204" pitchFamily="34" charset="0"/>
              </a:rPr>
              <a:t>Formatação - Banner </a:t>
            </a:r>
            <a:r>
              <a:rPr lang="pt-BR" sz="3600" b="1" dirty="0">
                <a:latin typeface="Arial" panose="020B0604020202020204" pitchFamily="34" charset="0"/>
                <a:cs typeface="Arial" panose="020B0604020202020204" pitchFamily="34" charset="0"/>
              </a:rPr>
              <a:t>Seminários de Ciências Farmacêuticas</a:t>
            </a:r>
          </a:p>
          <a:p>
            <a:pPr algn="just">
              <a:lnSpc>
                <a:spcPct val="150000"/>
              </a:lnSpc>
            </a:pPr>
            <a:r>
              <a:rPr lang="pt-BR" sz="3600" b="1" dirty="0">
                <a:latin typeface="Arial" panose="020B0604020202020204" pitchFamily="34" charset="0"/>
                <a:cs typeface="Arial" panose="020B0604020202020204" pitchFamily="34" charset="0"/>
              </a:rPr>
              <a:t>Cabeçalho</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Nome do evento:</a:t>
            </a:r>
            <a:r>
              <a:rPr lang="pt-BR" sz="3600" dirty="0">
                <a:latin typeface="Arial" panose="020B0604020202020204" pitchFamily="34" charset="0"/>
                <a:cs typeface="Arial" panose="020B0604020202020204" pitchFamily="34" charset="0"/>
              </a:rPr>
              <a:t> já padronizado (X Seminário em Ciências Farmacêuticas / VII </a:t>
            </a:r>
            <a:r>
              <a:rPr lang="pt-BR" sz="3600" dirty="0" err="1">
                <a:latin typeface="Arial" panose="020B0604020202020204" pitchFamily="34" charset="0"/>
                <a:cs typeface="Arial" panose="020B0604020202020204" pitchFamily="34" charset="0"/>
              </a:rPr>
              <a:t>Pharmaceutical</a:t>
            </a:r>
            <a:r>
              <a:rPr lang="pt-BR" sz="3600" dirty="0">
                <a:latin typeface="Arial" panose="020B0604020202020204" pitchFamily="34" charset="0"/>
                <a:cs typeface="Arial" panose="020B0604020202020204" pitchFamily="34" charset="0"/>
              </a:rPr>
              <a:t> </a:t>
            </a:r>
            <a:r>
              <a:rPr lang="pt-BR" sz="3600" dirty="0" err="1">
                <a:latin typeface="Arial" panose="020B0604020202020204" pitchFamily="34" charset="0"/>
                <a:cs typeface="Arial" panose="020B0604020202020204" pitchFamily="34" charset="0"/>
              </a:rPr>
              <a:t>Sciences</a:t>
            </a:r>
            <a:r>
              <a:rPr lang="pt-BR" sz="3600" dirty="0">
                <a:latin typeface="Arial" panose="020B0604020202020204" pitchFamily="34" charset="0"/>
                <a:cs typeface="Arial" panose="020B0604020202020204" pitchFamily="34" charset="0"/>
              </a:rPr>
              <a:t> Meeting).</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Fonte:</a:t>
            </a:r>
            <a:r>
              <a:rPr lang="pt-BR" sz="3600" dirty="0">
                <a:latin typeface="Arial" panose="020B0604020202020204" pitchFamily="34" charset="0"/>
                <a:cs typeface="Arial" panose="020B0604020202020204" pitchFamily="34" charset="0"/>
              </a:rPr>
              <a:t> Arial </a:t>
            </a:r>
            <a:r>
              <a:rPr lang="pt-BR" sz="3600" dirty="0" smtClean="0">
                <a:latin typeface="Arial" panose="020B0604020202020204" pitchFamily="34" charset="0"/>
                <a:cs typeface="Arial" panose="020B0604020202020204" pitchFamily="34" charset="0"/>
              </a:rPr>
              <a:t>Black.</a:t>
            </a:r>
            <a:endParaRPr lang="pt-BR" sz="36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Tamanho:</a:t>
            </a:r>
            <a:r>
              <a:rPr lang="pt-BR" sz="3600" dirty="0">
                <a:latin typeface="Arial" panose="020B0604020202020204" pitchFamily="34" charset="0"/>
                <a:cs typeface="Arial" panose="020B0604020202020204" pitchFamily="34" charset="0"/>
              </a:rPr>
              <a:t> 72–80 </a:t>
            </a:r>
            <a:r>
              <a:rPr lang="pt-BR" sz="3600" dirty="0" err="1">
                <a:latin typeface="Arial" panose="020B0604020202020204" pitchFamily="34" charset="0"/>
                <a:cs typeface="Arial" panose="020B0604020202020204" pitchFamily="34" charset="0"/>
              </a:rPr>
              <a:t>pt</a:t>
            </a:r>
            <a:r>
              <a:rPr lang="pt-BR" sz="3600" dirty="0">
                <a:latin typeface="Arial" panose="020B0604020202020204" pitchFamily="34" charset="0"/>
                <a:cs typeface="Arial" panose="020B0604020202020204" pitchFamily="34" charset="0"/>
              </a:rPr>
              <a:t>.</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Alinhamento:</a:t>
            </a:r>
            <a:r>
              <a:rPr lang="pt-BR" sz="3600" dirty="0">
                <a:latin typeface="Arial" panose="020B0604020202020204" pitchFamily="34" charset="0"/>
                <a:cs typeface="Arial" panose="020B0604020202020204" pitchFamily="34" charset="0"/>
              </a:rPr>
              <a:t> centralizado.</a:t>
            </a:r>
          </a:p>
          <a:p>
            <a:pPr algn="just">
              <a:lnSpc>
                <a:spcPct val="150000"/>
              </a:lnSpc>
            </a:pPr>
            <a:endParaRPr lang="pt-BR" sz="3600" b="1" dirty="0" smtClean="0">
              <a:latin typeface="Arial" panose="020B0604020202020204" pitchFamily="34" charset="0"/>
              <a:cs typeface="Arial" panose="020B0604020202020204" pitchFamily="34" charset="0"/>
            </a:endParaRPr>
          </a:p>
          <a:p>
            <a:pPr algn="just">
              <a:lnSpc>
                <a:spcPct val="150000"/>
              </a:lnSpc>
            </a:pPr>
            <a:r>
              <a:rPr lang="pt-BR" sz="3600" b="1" dirty="0" smtClean="0">
                <a:latin typeface="Arial" panose="020B0604020202020204" pitchFamily="34" charset="0"/>
                <a:cs typeface="Arial" panose="020B0604020202020204" pitchFamily="34" charset="0"/>
              </a:rPr>
              <a:t>Título </a:t>
            </a:r>
            <a:r>
              <a:rPr lang="pt-BR" sz="3600" b="1" dirty="0">
                <a:latin typeface="Arial" panose="020B0604020202020204" pitchFamily="34" charset="0"/>
                <a:cs typeface="Arial" panose="020B0604020202020204" pitchFamily="34" charset="0"/>
              </a:rPr>
              <a:t>do Trabalho</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Fonte:</a:t>
            </a:r>
            <a:r>
              <a:rPr lang="pt-BR" sz="3600" dirty="0">
                <a:latin typeface="Arial" panose="020B0604020202020204" pitchFamily="34" charset="0"/>
                <a:cs typeface="Arial" panose="020B0604020202020204" pitchFamily="34" charset="0"/>
              </a:rPr>
              <a:t> Arial Black.</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Tamanho:</a:t>
            </a:r>
            <a:r>
              <a:rPr lang="pt-BR" sz="3600" dirty="0">
                <a:latin typeface="Arial" panose="020B0604020202020204" pitchFamily="34" charset="0"/>
                <a:cs typeface="Arial" panose="020B0604020202020204" pitchFamily="34" charset="0"/>
              </a:rPr>
              <a:t> 60–65 </a:t>
            </a:r>
            <a:r>
              <a:rPr lang="pt-BR" sz="3600" dirty="0" err="1">
                <a:latin typeface="Arial" panose="020B0604020202020204" pitchFamily="34" charset="0"/>
                <a:cs typeface="Arial" panose="020B0604020202020204" pitchFamily="34" charset="0"/>
              </a:rPr>
              <a:t>pt</a:t>
            </a:r>
            <a:r>
              <a:rPr lang="pt-BR" sz="3600" dirty="0">
                <a:latin typeface="Arial" panose="020B0604020202020204" pitchFamily="34" charset="0"/>
                <a:cs typeface="Arial" panose="020B0604020202020204" pitchFamily="34" charset="0"/>
              </a:rPr>
              <a:t>.</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Alinhamento:</a:t>
            </a:r>
            <a:r>
              <a:rPr lang="pt-BR" sz="3600" dirty="0">
                <a:latin typeface="Arial" panose="020B0604020202020204" pitchFamily="34" charset="0"/>
                <a:cs typeface="Arial" panose="020B0604020202020204" pitchFamily="34" charset="0"/>
              </a:rPr>
              <a:t> centralizado.</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Estilo:</a:t>
            </a:r>
            <a:r>
              <a:rPr lang="pt-BR" sz="3600" dirty="0">
                <a:latin typeface="Arial" panose="020B0604020202020204" pitchFamily="34" charset="0"/>
                <a:cs typeface="Arial" panose="020B0604020202020204" pitchFamily="34" charset="0"/>
              </a:rPr>
              <a:t> caixa alta.</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Cor:</a:t>
            </a:r>
            <a:r>
              <a:rPr lang="pt-BR" sz="3600" dirty="0">
                <a:latin typeface="Arial" panose="020B0604020202020204" pitchFamily="34" charset="0"/>
                <a:cs typeface="Arial" panose="020B0604020202020204" pitchFamily="34" charset="0"/>
              </a:rPr>
              <a:t> preta.</a:t>
            </a:r>
          </a:p>
        </p:txBody>
      </p:sp>
      <p:sp>
        <p:nvSpPr>
          <p:cNvPr id="14" name="Retângulo 13"/>
          <p:cNvSpPr/>
          <p:nvPr/>
        </p:nvSpPr>
        <p:spPr>
          <a:xfrm>
            <a:off x="12700" y="13362880"/>
            <a:ext cx="8686800" cy="3970318"/>
          </a:xfrm>
          <a:prstGeom prst="rect">
            <a:avLst/>
          </a:prstGeom>
        </p:spPr>
        <p:txBody>
          <a:bodyPr wrap="square">
            <a:spAutoFit/>
          </a:bodyPr>
          <a:lstStyle/>
          <a:p>
            <a:r>
              <a:rPr lang="pt-BR" sz="3600" b="1" dirty="0">
                <a:latin typeface="Arial" panose="020B0604020202020204" pitchFamily="34" charset="0"/>
                <a:cs typeface="Arial" panose="020B0604020202020204" pitchFamily="34" charset="0"/>
              </a:rPr>
              <a:t>Autores</a:t>
            </a:r>
          </a:p>
          <a:p>
            <a:pPr>
              <a:buFont typeface="Arial" panose="020B0604020202020204" pitchFamily="34" charset="0"/>
              <a:buChar char="•"/>
            </a:pPr>
            <a:r>
              <a:rPr lang="pt-BR" sz="3600" dirty="0">
                <a:latin typeface="Arial" panose="020B0604020202020204" pitchFamily="34" charset="0"/>
                <a:cs typeface="Arial" panose="020B0604020202020204" pitchFamily="34" charset="0"/>
              </a:rPr>
              <a:t>Seguir o padrão: </a:t>
            </a:r>
            <a:r>
              <a:rPr lang="pt-BR" sz="3600" dirty="0" smtClean="0">
                <a:latin typeface="Arial" panose="020B0604020202020204" pitchFamily="34" charset="0"/>
                <a:cs typeface="Arial" panose="020B0604020202020204" pitchFamily="34" charset="0"/>
              </a:rPr>
              <a:t>Autor1</a:t>
            </a:r>
            <a:r>
              <a:rPr lang="pt-BR" sz="3600" dirty="0">
                <a:latin typeface="Arial" panose="020B0604020202020204" pitchFamily="34" charset="0"/>
                <a:cs typeface="Arial" panose="020B0604020202020204" pitchFamily="34" charset="0"/>
              </a:rPr>
              <a:t>; </a:t>
            </a:r>
            <a:r>
              <a:rPr lang="pt-BR" sz="3600" dirty="0" smtClean="0">
                <a:latin typeface="Arial" panose="020B0604020202020204" pitchFamily="34" charset="0"/>
                <a:cs typeface="Arial" panose="020B0604020202020204" pitchFamily="34" charset="0"/>
              </a:rPr>
              <a:t>Autor2...</a:t>
            </a:r>
            <a:endParaRPr lang="pt-BR" sz="3600" dirty="0">
              <a:latin typeface="Arial" panose="020B0604020202020204" pitchFamily="34" charset="0"/>
              <a:cs typeface="Arial" panose="020B0604020202020204" pitchFamily="34" charset="0"/>
            </a:endParaRPr>
          </a:p>
          <a:p>
            <a:pPr>
              <a:buFont typeface="Arial" panose="020B0604020202020204" pitchFamily="34" charset="0"/>
              <a:buChar char="•"/>
            </a:pPr>
            <a:r>
              <a:rPr lang="pt-BR" sz="3600" b="1" dirty="0">
                <a:latin typeface="Arial" panose="020B0604020202020204" pitchFamily="34" charset="0"/>
                <a:cs typeface="Arial" panose="020B0604020202020204" pitchFamily="34" charset="0"/>
              </a:rPr>
              <a:t>Fonte:</a:t>
            </a:r>
            <a:r>
              <a:rPr lang="pt-BR" sz="3600" dirty="0">
                <a:latin typeface="Arial" panose="020B0604020202020204" pitchFamily="34" charset="0"/>
                <a:cs typeface="Arial" panose="020B0604020202020204" pitchFamily="34" charset="0"/>
              </a:rPr>
              <a:t> Arial.</a:t>
            </a:r>
          </a:p>
          <a:p>
            <a:pPr>
              <a:buFont typeface="Arial" panose="020B0604020202020204" pitchFamily="34" charset="0"/>
              <a:buChar char="•"/>
            </a:pPr>
            <a:r>
              <a:rPr lang="pt-BR" sz="3600" b="1" dirty="0">
                <a:latin typeface="Arial" panose="020B0604020202020204" pitchFamily="34" charset="0"/>
                <a:cs typeface="Arial" panose="020B0604020202020204" pitchFamily="34" charset="0"/>
              </a:rPr>
              <a:t>Tamanho:</a:t>
            </a:r>
            <a:r>
              <a:rPr lang="pt-BR" sz="3600" dirty="0">
                <a:latin typeface="Arial" panose="020B0604020202020204" pitchFamily="34" charset="0"/>
                <a:cs typeface="Arial" panose="020B0604020202020204" pitchFamily="34" charset="0"/>
              </a:rPr>
              <a:t> 40–42 </a:t>
            </a:r>
            <a:r>
              <a:rPr lang="pt-BR" sz="3600" dirty="0" err="1">
                <a:latin typeface="Arial" panose="020B0604020202020204" pitchFamily="34" charset="0"/>
                <a:cs typeface="Arial" panose="020B0604020202020204" pitchFamily="34" charset="0"/>
              </a:rPr>
              <a:t>pt</a:t>
            </a:r>
            <a:r>
              <a:rPr lang="pt-BR" sz="3600" dirty="0">
                <a:latin typeface="Arial" panose="020B0604020202020204" pitchFamily="34" charset="0"/>
                <a:cs typeface="Arial" panose="020B0604020202020204" pitchFamily="34" charset="0"/>
              </a:rPr>
              <a:t>.</a:t>
            </a:r>
          </a:p>
          <a:p>
            <a:pPr>
              <a:buFont typeface="Arial" panose="020B0604020202020204" pitchFamily="34" charset="0"/>
              <a:buChar char="•"/>
            </a:pPr>
            <a:r>
              <a:rPr lang="pt-BR" sz="3600" b="1" dirty="0">
                <a:latin typeface="Arial" panose="020B0604020202020204" pitchFamily="34" charset="0"/>
                <a:cs typeface="Arial" panose="020B0604020202020204" pitchFamily="34" charset="0"/>
              </a:rPr>
              <a:t>Alinhamento:</a:t>
            </a:r>
            <a:r>
              <a:rPr lang="pt-BR" sz="3600" dirty="0">
                <a:latin typeface="Arial" panose="020B0604020202020204" pitchFamily="34" charset="0"/>
                <a:cs typeface="Arial" panose="020B0604020202020204" pitchFamily="34" charset="0"/>
              </a:rPr>
              <a:t> centralizado.</a:t>
            </a:r>
          </a:p>
          <a:p>
            <a:pPr>
              <a:buFont typeface="Arial" panose="020B0604020202020204" pitchFamily="34" charset="0"/>
              <a:buChar char="•"/>
            </a:pPr>
            <a:r>
              <a:rPr lang="pt-BR" sz="3600" b="1" dirty="0">
                <a:latin typeface="Arial" panose="020B0604020202020204" pitchFamily="34" charset="0"/>
                <a:cs typeface="Arial" panose="020B0604020202020204" pitchFamily="34" charset="0"/>
              </a:rPr>
              <a:t>Nota de rodapé:</a:t>
            </a:r>
            <a:r>
              <a:rPr lang="pt-BR" sz="3600" dirty="0">
                <a:latin typeface="Arial" panose="020B0604020202020204" pitchFamily="34" charset="0"/>
                <a:cs typeface="Arial" panose="020B0604020202020204" pitchFamily="34" charset="0"/>
              </a:rPr>
              <a:t> indicar titulação, instituição e campus.</a:t>
            </a:r>
          </a:p>
        </p:txBody>
      </p:sp>
    </p:spTree>
    <p:extLst>
      <p:ext uri="{BB962C8B-B14F-4D97-AF65-F5344CB8AC3E}">
        <p14:creationId xmlns:p14="http://schemas.microsoft.com/office/powerpoint/2010/main" val="263602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700" y="762000"/>
            <a:ext cx="10096500" cy="10064294"/>
          </a:xfrm>
          <a:prstGeom prst="rect">
            <a:avLst/>
          </a:prstGeom>
        </p:spPr>
        <p:txBody>
          <a:bodyPr wrap="square">
            <a:spAutoFit/>
          </a:bodyPr>
          <a:lstStyle/>
          <a:p>
            <a:pPr algn="just">
              <a:lnSpc>
                <a:spcPct val="150000"/>
              </a:lnSpc>
            </a:pPr>
            <a:r>
              <a:rPr lang="pt-BR" sz="3600" b="1" dirty="0">
                <a:latin typeface="Arial" panose="020B0604020202020204" pitchFamily="34" charset="0"/>
                <a:cs typeface="Arial" panose="020B0604020202020204" pitchFamily="34" charset="0"/>
              </a:rPr>
              <a:t>Seções (Introdução, Materiais e Métodos, Resultados e Discussão, Conclusão, Referências, Agradecimentos)</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Títulos das seções:</a:t>
            </a:r>
            <a:endParaRPr lang="pt-BR" sz="3600" dirty="0">
              <a:latin typeface="Arial" panose="020B0604020202020204" pitchFamily="34" charset="0"/>
              <a:cs typeface="Arial" panose="020B0604020202020204" pitchFamily="34" charset="0"/>
            </a:endParaRPr>
          </a:p>
          <a:p>
            <a:pPr marL="742950" lvl="1" indent="-285750"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Fonte: </a:t>
            </a:r>
            <a:r>
              <a:rPr lang="pt-BR" sz="3600" dirty="0" smtClean="0">
                <a:latin typeface="Arial" panose="020B0604020202020204" pitchFamily="34" charset="0"/>
                <a:cs typeface="Arial" panose="020B0604020202020204" pitchFamily="34" charset="0"/>
              </a:rPr>
              <a:t>Arial.</a:t>
            </a:r>
            <a:endParaRPr lang="pt-BR" sz="3600" dirty="0">
              <a:latin typeface="Arial" panose="020B0604020202020204" pitchFamily="34" charset="0"/>
              <a:cs typeface="Arial" panose="020B0604020202020204" pitchFamily="34" charset="0"/>
            </a:endParaRPr>
          </a:p>
          <a:p>
            <a:pPr marL="742950" lvl="1" indent="-285750"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Tamanho: 48–50 </a:t>
            </a:r>
            <a:r>
              <a:rPr lang="pt-BR" sz="3600" dirty="0" err="1">
                <a:latin typeface="Arial" panose="020B0604020202020204" pitchFamily="34" charset="0"/>
                <a:cs typeface="Arial" panose="020B0604020202020204" pitchFamily="34" charset="0"/>
              </a:rPr>
              <a:t>pt</a:t>
            </a:r>
            <a:r>
              <a:rPr lang="pt-BR" sz="3600" dirty="0">
                <a:latin typeface="Arial" panose="020B0604020202020204" pitchFamily="34" charset="0"/>
                <a:cs typeface="Arial" panose="020B0604020202020204" pitchFamily="34" charset="0"/>
              </a:rPr>
              <a:t>.</a:t>
            </a:r>
          </a:p>
          <a:p>
            <a:pPr marL="742950" lvl="1" indent="-285750"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Caixa alta, alinhado à esquerda.</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Texto do corpo:</a:t>
            </a:r>
            <a:endParaRPr lang="pt-BR" sz="3600" dirty="0">
              <a:latin typeface="Arial" panose="020B0604020202020204" pitchFamily="34" charset="0"/>
              <a:cs typeface="Arial" panose="020B0604020202020204" pitchFamily="34" charset="0"/>
            </a:endParaRPr>
          </a:p>
          <a:p>
            <a:pPr marL="742950" lvl="1" indent="-285750"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Fonte: </a:t>
            </a:r>
            <a:r>
              <a:rPr lang="pt-BR" sz="3600" dirty="0" smtClean="0">
                <a:latin typeface="Arial" panose="020B0604020202020204" pitchFamily="34" charset="0"/>
                <a:cs typeface="Arial" panose="020B0604020202020204" pitchFamily="34" charset="0"/>
              </a:rPr>
              <a:t>Arial.</a:t>
            </a:r>
            <a:endParaRPr lang="pt-BR" sz="3600" dirty="0">
              <a:latin typeface="Arial" panose="020B0604020202020204" pitchFamily="34" charset="0"/>
              <a:cs typeface="Arial" panose="020B0604020202020204" pitchFamily="34" charset="0"/>
            </a:endParaRPr>
          </a:p>
          <a:p>
            <a:pPr marL="742950" lvl="1" indent="-285750"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Tamanho: 36–38 </a:t>
            </a:r>
            <a:r>
              <a:rPr lang="pt-BR" sz="3600" dirty="0" err="1">
                <a:latin typeface="Arial" panose="020B0604020202020204" pitchFamily="34" charset="0"/>
                <a:cs typeface="Arial" panose="020B0604020202020204" pitchFamily="34" charset="0"/>
              </a:rPr>
              <a:t>pt</a:t>
            </a:r>
            <a:r>
              <a:rPr lang="pt-BR" sz="3600" dirty="0">
                <a:latin typeface="Arial" panose="020B0604020202020204" pitchFamily="34" charset="0"/>
                <a:cs typeface="Arial" panose="020B0604020202020204" pitchFamily="34" charset="0"/>
              </a:rPr>
              <a:t>.</a:t>
            </a:r>
          </a:p>
          <a:p>
            <a:pPr marL="742950" lvl="1" indent="-285750"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Alinhamento justificado.</a:t>
            </a:r>
          </a:p>
          <a:p>
            <a:pPr marL="742950" lvl="1" indent="-285750"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Espaçamento simples.</a:t>
            </a:r>
          </a:p>
        </p:txBody>
      </p:sp>
      <p:sp>
        <p:nvSpPr>
          <p:cNvPr id="3" name="Retângulo 2"/>
          <p:cNvSpPr/>
          <p:nvPr/>
        </p:nvSpPr>
        <p:spPr>
          <a:xfrm>
            <a:off x="266700" y="11353800"/>
            <a:ext cx="9296400" cy="5806654"/>
          </a:xfrm>
          <a:prstGeom prst="rect">
            <a:avLst/>
          </a:prstGeom>
        </p:spPr>
        <p:txBody>
          <a:bodyPr wrap="square">
            <a:spAutoFit/>
          </a:bodyPr>
          <a:lstStyle/>
          <a:p>
            <a:pPr algn="just">
              <a:lnSpc>
                <a:spcPct val="150000"/>
              </a:lnSpc>
            </a:pPr>
            <a:r>
              <a:rPr lang="pt-BR" sz="3600" b="1" dirty="0">
                <a:latin typeface="Arial" panose="020B0604020202020204" pitchFamily="34" charset="0"/>
                <a:cs typeface="Arial" panose="020B0604020202020204" pitchFamily="34" charset="0"/>
              </a:rPr>
              <a:t>Figuras e Tabelas</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Legenda:</a:t>
            </a:r>
            <a:r>
              <a:rPr lang="pt-BR" sz="3600" dirty="0">
                <a:latin typeface="Arial" panose="020B0604020202020204" pitchFamily="34" charset="0"/>
                <a:cs typeface="Arial" panose="020B0604020202020204" pitchFamily="34" charset="0"/>
              </a:rPr>
              <a:t> Arial, 32 </a:t>
            </a:r>
            <a:r>
              <a:rPr lang="pt-BR" sz="3600" dirty="0" err="1">
                <a:latin typeface="Arial" panose="020B0604020202020204" pitchFamily="34" charset="0"/>
                <a:cs typeface="Arial" panose="020B0604020202020204" pitchFamily="34" charset="0"/>
              </a:rPr>
              <a:t>pt</a:t>
            </a:r>
            <a:r>
              <a:rPr lang="pt-BR" sz="3600" dirty="0">
                <a:latin typeface="Arial" panose="020B0604020202020204" pitchFamily="34" charset="0"/>
                <a:cs typeface="Arial" panose="020B0604020202020204" pitchFamily="34" charset="0"/>
              </a:rPr>
              <a:t>, abaixo da figura/tabela.</a:t>
            </a:r>
          </a:p>
          <a:p>
            <a:pPr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Numerar como “Figura 1.”, “Figura 2.”.</a:t>
            </a:r>
          </a:p>
          <a:p>
            <a:pPr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Manter imagens em alta resolução (mínimo 300 </a:t>
            </a:r>
            <a:r>
              <a:rPr lang="pt-BR" sz="3600" dirty="0" err="1">
                <a:latin typeface="Arial" panose="020B0604020202020204" pitchFamily="34" charset="0"/>
                <a:cs typeface="Arial" panose="020B0604020202020204" pitchFamily="34" charset="0"/>
              </a:rPr>
              <a:t>dpi</a:t>
            </a:r>
            <a:r>
              <a:rPr lang="pt-BR" sz="3600" dirty="0">
                <a:latin typeface="Arial" panose="020B0604020202020204" pitchFamily="34" charset="0"/>
                <a:cs typeface="Arial" panose="020B0604020202020204" pitchFamily="34" charset="0"/>
              </a:rPr>
              <a:t>).</a:t>
            </a:r>
          </a:p>
          <a:p>
            <a:pPr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Centralizar</a:t>
            </a:r>
            <a:r>
              <a:rPr lang="pt-BR" sz="3600" dirty="0" smtClean="0">
                <a:latin typeface="Arial" panose="020B0604020202020204" pitchFamily="34" charset="0"/>
                <a:cs typeface="Arial" panose="020B0604020202020204" pitchFamily="34" charset="0"/>
              </a:rPr>
              <a:t>.</a:t>
            </a:r>
            <a:endParaRPr lang="pt-B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54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66700" y="762000"/>
            <a:ext cx="9220200" cy="5078313"/>
          </a:xfrm>
          <a:prstGeom prst="rect">
            <a:avLst/>
          </a:prstGeom>
        </p:spPr>
        <p:txBody>
          <a:bodyPr wrap="square">
            <a:spAutoFit/>
          </a:bodyPr>
          <a:lstStyle/>
          <a:p>
            <a:pPr algn="just">
              <a:lnSpc>
                <a:spcPct val="150000"/>
              </a:lnSpc>
            </a:pPr>
            <a:r>
              <a:rPr lang="pt-BR" sz="3600" b="1" dirty="0">
                <a:latin typeface="Arial" panose="020B0604020202020204" pitchFamily="34" charset="0"/>
                <a:cs typeface="Arial" panose="020B0604020202020204" pitchFamily="34" charset="0"/>
              </a:rPr>
              <a:t>Referências</a:t>
            </a:r>
          </a:p>
          <a:p>
            <a:pPr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Normas ABNT.</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Fonte:</a:t>
            </a:r>
            <a:r>
              <a:rPr lang="pt-BR" sz="3600" dirty="0">
                <a:latin typeface="Arial" panose="020B0604020202020204" pitchFamily="34" charset="0"/>
                <a:cs typeface="Arial" panose="020B0604020202020204" pitchFamily="34" charset="0"/>
              </a:rPr>
              <a:t> Arial </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Tamanho:</a:t>
            </a:r>
            <a:r>
              <a:rPr lang="pt-BR" sz="3600" dirty="0">
                <a:latin typeface="Arial" panose="020B0604020202020204" pitchFamily="34" charset="0"/>
                <a:cs typeface="Arial" panose="020B0604020202020204" pitchFamily="34" charset="0"/>
              </a:rPr>
              <a:t> </a:t>
            </a:r>
            <a:r>
              <a:rPr lang="pt-BR" sz="3600" dirty="0" smtClean="0">
                <a:latin typeface="Arial" panose="020B0604020202020204" pitchFamily="34" charset="0"/>
                <a:cs typeface="Arial" panose="020B0604020202020204" pitchFamily="34" charset="0"/>
              </a:rPr>
              <a:t>30 </a:t>
            </a:r>
            <a:r>
              <a:rPr lang="pt-BR" sz="3600" dirty="0" err="1">
                <a:latin typeface="Arial" panose="020B0604020202020204" pitchFamily="34" charset="0"/>
                <a:cs typeface="Arial" panose="020B0604020202020204" pitchFamily="34" charset="0"/>
              </a:rPr>
              <a:t>pt</a:t>
            </a:r>
            <a:r>
              <a:rPr lang="pt-BR" sz="3600" dirty="0">
                <a:latin typeface="Arial" panose="020B0604020202020204" pitchFamily="34" charset="0"/>
                <a:cs typeface="Arial" panose="020B0604020202020204" pitchFamily="34" charset="0"/>
              </a:rPr>
              <a:t>.</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Alinhamento:</a:t>
            </a:r>
            <a:r>
              <a:rPr lang="pt-BR" sz="3600" dirty="0">
                <a:latin typeface="Arial" panose="020B0604020202020204" pitchFamily="34" charset="0"/>
                <a:cs typeface="Arial" panose="020B0604020202020204" pitchFamily="34" charset="0"/>
              </a:rPr>
              <a:t> justificado.</a:t>
            </a:r>
          </a:p>
          <a:p>
            <a:pPr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Numeração no texto em sobrescrito [1], [2].</a:t>
            </a:r>
            <a:endParaRPr lang="pt-BR" sz="3600" dirty="0">
              <a:latin typeface="Arial" panose="020B0604020202020204" pitchFamily="34" charset="0"/>
              <a:cs typeface="Arial" panose="020B0604020202020204" pitchFamily="34" charset="0"/>
            </a:endParaRPr>
          </a:p>
        </p:txBody>
      </p:sp>
      <p:sp>
        <p:nvSpPr>
          <p:cNvPr id="5" name="Retângulo 4"/>
          <p:cNvSpPr/>
          <p:nvPr/>
        </p:nvSpPr>
        <p:spPr>
          <a:xfrm>
            <a:off x="342900" y="6553200"/>
            <a:ext cx="9144000" cy="3416320"/>
          </a:xfrm>
          <a:prstGeom prst="rect">
            <a:avLst/>
          </a:prstGeom>
        </p:spPr>
        <p:txBody>
          <a:bodyPr wrap="square">
            <a:spAutoFit/>
          </a:bodyPr>
          <a:lstStyle/>
          <a:p>
            <a:pPr algn="just">
              <a:lnSpc>
                <a:spcPct val="150000"/>
              </a:lnSpc>
            </a:pPr>
            <a:r>
              <a:rPr lang="pt-BR" sz="3600" b="1" dirty="0">
                <a:latin typeface="Arial" panose="020B0604020202020204" pitchFamily="34" charset="0"/>
                <a:cs typeface="Arial" panose="020B0604020202020204" pitchFamily="34" charset="0"/>
              </a:rPr>
              <a:t>Agradecimentos</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Fonte:</a:t>
            </a:r>
            <a:r>
              <a:rPr lang="pt-BR" sz="3600" dirty="0">
                <a:latin typeface="Arial" panose="020B0604020202020204" pitchFamily="34" charset="0"/>
                <a:cs typeface="Arial" panose="020B0604020202020204" pitchFamily="34" charset="0"/>
              </a:rPr>
              <a:t> Arial, </a:t>
            </a:r>
            <a:r>
              <a:rPr lang="pt-BR" sz="3600" dirty="0" smtClean="0">
                <a:latin typeface="Arial" panose="020B0604020202020204" pitchFamily="34" charset="0"/>
                <a:cs typeface="Arial" panose="020B0604020202020204" pitchFamily="34" charset="0"/>
              </a:rPr>
              <a:t>30 </a:t>
            </a:r>
            <a:r>
              <a:rPr lang="pt-BR" sz="3600" dirty="0" err="1">
                <a:latin typeface="Arial" panose="020B0604020202020204" pitchFamily="34" charset="0"/>
                <a:cs typeface="Arial" panose="020B0604020202020204" pitchFamily="34" charset="0"/>
              </a:rPr>
              <a:t>pt</a:t>
            </a:r>
            <a:r>
              <a:rPr lang="pt-BR" sz="3600" dirty="0">
                <a:latin typeface="Arial" panose="020B0604020202020204" pitchFamily="34" charset="0"/>
                <a:cs typeface="Arial" panose="020B0604020202020204" pitchFamily="34" charset="0"/>
              </a:rPr>
              <a:t>.</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Alinhamento:</a:t>
            </a:r>
            <a:r>
              <a:rPr lang="pt-BR" sz="3600" dirty="0">
                <a:latin typeface="Arial" panose="020B0604020202020204" pitchFamily="34" charset="0"/>
                <a:cs typeface="Arial" panose="020B0604020202020204" pitchFamily="34" charset="0"/>
              </a:rPr>
              <a:t> justificado.</a:t>
            </a:r>
          </a:p>
          <a:p>
            <a:pPr algn="just">
              <a:lnSpc>
                <a:spcPct val="150000"/>
              </a:lnSpc>
              <a:buFont typeface="Arial" panose="020B0604020202020204" pitchFamily="34" charset="0"/>
              <a:buChar char="•"/>
            </a:pPr>
            <a:r>
              <a:rPr lang="pt-BR" sz="3600" dirty="0">
                <a:latin typeface="Arial" panose="020B0604020202020204" pitchFamily="34" charset="0"/>
                <a:cs typeface="Arial" panose="020B0604020202020204" pitchFamily="34" charset="0"/>
              </a:rPr>
              <a:t>Texto breve.</a:t>
            </a:r>
          </a:p>
        </p:txBody>
      </p:sp>
      <p:sp>
        <p:nvSpPr>
          <p:cNvPr id="6" name="Retângulo 5"/>
          <p:cNvSpPr/>
          <p:nvPr/>
        </p:nvSpPr>
        <p:spPr>
          <a:xfrm>
            <a:off x="266700" y="10363200"/>
            <a:ext cx="9525000" cy="5909310"/>
          </a:xfrm>
          <a:prstGeom prst="rect">
            <a:avLst/>
          </a:prstGeom>
        </p:spPr>
        <p:txBody>
          <a:bodyPr wrap="square">
            <a:spAutoFit/>
          </a:bodyPr>
          <a:lstStyle/>
          <a:p>
            <a:pPr algn="just">
              <a:lnSpc>
                <a:spcPct val="150000"/>
              </a:lnSpc>
            </a:pPr>
            <a:r>
              <a:rPr lang="pt-BR" sz="3600" b="1" dirty="0">
                <a:latin typeface="Arial" panose="020B0604020202020204" pitchFamily="34" charset="0"/>
                <a:cs typeface="Arial" panose="020B0604020202020204" pitchFamily="34" charset="0"/>
              </a:rPr>
              <a:t>Layout (fixo do Seminário)</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Tamanho do banner:</a:t>
            </a:r>
            <a:r>
              <a:rPr lang="pt-BR" sz="3600" dirty="0">
                <a:latin typeface="Arial" panose="020B0604020202020204" pitchFamily="34" charset="0"/>
                <a:cs typeface="Arial" panose="020B0604020202020204" pitchFamily="34" charset="0"/>
              </a:rPr>
              <a:t> 90 cm × 120 cm (vertical).</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Organização</a:t>
            </a:r>
            <a:r>
              <a:rPr lang="pt-BR" sz="3600" b="1" dirty="0" smtClean="0">
                <a:latin typeface="Arial" panose="020B0604020202020204" pitchFamily="34" charset="0"/>
                <a:cs typeface="Arial" panose="020B0604020202020204" pitchFamily="34" charset="0"/>
              </a:rPr>
              <a:t>:</a:t>
            </a:r>
            <a:r>
              <a:rPr lang="pt-BR" sz="3600" dirty="0" smtClean="0">
                <a:latin typeface="Arial" panose="020B0604020202020204" pitchFamily="34" charset="0"/>
                <a:cs typeface="Arial" panose="020B0604020202020204" pitchFamily="34" charset="0"/>
              </a:rPr>
              <a:t> duas colunas, seções</a:t>
            </a:r>
          </a:p>
          <a:p>
            <a:pPr algn="just">
              <a:lnSpc>
                <a:spcPct val="150000"/>
              </a:lnSpc>
              <a:buFont typeface="Arial" panose="020B0604020202020204" pitchFamily="34" charset="0"/>
              <a:buChar char="•"/>
            </a:pPr>
            <a:r>
              <a:rPr lang="pt-BR" sz="3600" dirty="0" smtClean="0">
                <a:latin typeface="Arial" panose="020B0604020202020204" pitchFamily="34" charset="0"/>
                <a:cs typeface="Arial" panose="020B0604020202020204" pitchFamily="34" charset="0"/>
              </a:rPr>
              <a:t>distribuídas </a:t>
            </a:r>
            <a:r>
              <a:rPr lang="pt-BR" sz="3600" dirty="0">
                <a:latin typeface="Arial" panose="020B0604020202020204" pitchFamily="34" charset="0"/>
                <a:cs typeface="Arial" panose="020B0604020202020204" pitchFamily="34" charset="0"/>
              </a:rPr>
              <a:t>conforme modelo oficial.</a:t>
            </a: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Cabeçalho fixo do evento no topo.</a:t>
            </a:r>
            <a:endParaRPr lang="pt-BR" sz="3600" dirty="0">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pt-BR" sz="3600" b="1" dirty="0">
                <a:latin typeface="Arial" panose="020B0604020202020204" pitchFamily="34" charset="0"/>
                <a:cs typeface="Arial" panose="020B0604020202020204" pitchFamily="34" charset="0"/>
              </a:rPr>
              <a:t>Rodapé com agradecimentos no final.</a:t>
            </a:r>
            <a:endParaRPr lang="pt-B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304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536</Words>
  <Application>Microsoft Office PowerPoint</Application>
  <PresentationFormat>Personalizar</PresentationFormat>
  <Paragraphs>71</Paragraphs>
  <Slides>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vt:i4>
      </vt:variant>
    </vt:vector>
  </HeadingPairs>
  <TitlesOfParts>
    <vt:vector size="9" baseType="lpstr">
      <vt:lpstr>Calibri</vt:lpstr>
      <vt:lpstr>Poppins Bold</vt:lpstr>
      <vt:lpstr>Arial</vt:lpstr>
      <vt:lpstr>Poppins</vt:lpstr>
      <vt:lpstr>Office Theme</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Cópia de Programação X Seminário em Ciências Farmacêuticas” e “VII Pharmaceutical Sciences Meeting</dc:title>
  <dc:creator>Danielle Portes</dc:creator>
  <cp:lastModifiedBy>Danielle Portes</cp:lastModifiedBy>
  <cp:revision>7</cp:revision>
  <dcterms:created xsi:type="dcterms:W3CDTF">2006-08-16T00:00:00Z</dcterms:created>
  <dcterms:modified xsi:type="dcterms:W3CDTF">2025-10-02T18:04:27Z</dcterms:modified>
  <dc:identifier>DAG0GwUjmGY</dc:identifier>
</cp:coreProperties>
</file>